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6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 varScale="1">
        <p:scale>
          <a:sx n="47" d="100"/>
          <a:sy n="47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202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846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1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ed6f18c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ed6f18c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0ed6f18cfb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59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ed6f18cf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ed6f18cf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0ed6f18cfb_1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562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ed6f18c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ed6f18c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0ed6f18cfb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58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ed6f18cf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ed6f18cf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0ed6f18cfb_1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49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340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23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943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ed6f18c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ed6f18cf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0ed6f18cf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01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ed6f18cfb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0ed6f18cfb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0ed6f18cfb_1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44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552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74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27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2cyt36b7wnvt9.cloudfront.net/exams/wp-content/uploads/2019/12/06154049/Maths_Ch-062.pdf" TargetMode="External"/><Relationship Id="rId7" Type="http://schemas.openxmlformats.org/officeDocument/2006/relationships/hyperlink" Target="https://www.powershow.com/viewfl/1d5102-ZDc1Z/Application_of_Derivatives_powerpoint_ppt_present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lideshare.net/iramkhan66/applications-of-derivatives-56443012" TargetMode="External"/><Relationship Id="rId5" Type="http://schemas.openxmlformats.org/officeDocument/2006/relationships/hyperlink" Target="https://www.selfstudys.com/books/ncert-notes/english/class-12th/maths/chapter-6-application-of-derivative/41308" TargetMode="External"/><Relationship Id="rId4" Type="http://schemas.openxmlformats.org/officeDocument/2006/relationships/hyperlink" Target="https://www.teachoo.com/subjects/cbse-maths/class-12th/ch6-12th-application-of-derivativ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0000"/>
          </a:srgb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5782544" y="0"/>
            <a:ext cx="2505456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06680" y="1338742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International CBSE Finger Print School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37978" y="3110886"/>
            <a:ext cx="1569720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3500"/>
            </a:pPr>
            <a:r>
              <a:rPr lang="en-US" sz="35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SUBJECT </a:t>
            </a:r>
            <a:r>
              <a:rPr lang="en-US" sz="3500" b="1" i="0" u="none" strike="noStrike" cap="none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NAME - </a:t>
            </a:r>
            <a:r>
              <a:rPr lang="en-US" sz="3500" b="1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041 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GRADE-XII</a:t>
            </a:r>
            <a:endParaRPr sz="36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46888" y="571173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26720" y="769736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buSzPts val="3500"/>
            </a:pPr>
            <a:r>
              <a:rPr lang="en-US" sz="3500" i="0" u="none" strike="noStrike" cap="none" dirty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  </a:t>
            </a:r>
            <a:r>
              <a:rPr lang="en-US" sz="3500" i="0" u="none" strike="noStrike" cap="none" dirty="0" smtClean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TOPIC – APPLICATION OF DERIVATIVES</a:t>
            </a:r>
            <a:endParaRPr lang="en-US" sz="35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4880" y="409863"/>
            <a:ext cx="1741981" cy="10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l="-6086" t="-4756" b="35791"/>
          <a:stretch/>
        </p:blipFill>
        <p:spPr>
          <a:xfrm>
            <a:off x="5475418" y="487679"/>
            <a:ext cx="4706436" cy="88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13/06/23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APPLICATION OF DERIVATIVES/041 MATHEMATHICS/MADHANKUMAR A /MATHS/SNS ACADEMY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348758" y="1706085"/>
            <a:ext cx="3155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 smtClean="0"/>
              <a:t>Equation of Tangent</a:t>
            </a:r>
            <a:endParaRPr lang="en-IN" sz="2400" b="1" u="sng" dirty="0"/>
          </a:p>
        </p:txBody>
      </p:sp>
      <p:pic>
        <p:nvPicPr>
          <p:cNvPr id="14" name="Picture 13" descr="Picture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643" y="2738428"/>
            <a:ext cx="7783949" cy="18591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86430" y="4906485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 smtClean="0"/>
              <a:t>Equation of Normal</a:t>
            </a:r>
            <a:endParaRPr lang="en-IN" sz="2400" b="1" u="sng" dirty="0"/>
          </a:p>
        </p:txBody>
      </p:sp>
      <p:pic>
        <p:nvPicPr>
          <p:cNvPr id="16" name="Picture 15" descr="Picture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735" y="5941610"/>
            <a:ext cx="7783949" cy="21029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373598" y="25341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15385473" y="961017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926081" y="1643739"/>
            <a:ext cx="573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Angle of Intersection of Two Curves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9018" y="2558139"/>
            <a:ext cx="1120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smtClean="0"/>
              <a:t>Angle of intersection of two curves is the angle between the tangents at their point of intersection.</a:t>
            </a:r>
            <a:endParaRPr lang="en-IN" sz="2000" dirty="0"/>
          </a:p>
        </p:txBody>
      </p:sp>
      <p:pic>
        <p:nvPicPr>
          <p:cNvPr id="12" name="Picture 2" descr="C:\Users\user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6" y="3639005"/>
            <a:ext cx="6878926" cy="41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848" y="3467809"/>
            <a:ext cx="7022012" cy="376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078182" y="1765477"/>
            <a:ext cx="13279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Orthogonal Curves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the angle of intersection of two curves is a right angle, the two curves are said to intersect orthogonally and the curves are called orthogonal curves.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Picture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23" y="3963469"/>
            <a:ext cx="7936336" cy="240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373598" y="25341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15156873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390837" y="1851558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6035" y="2820677"/>
            <a:ext cx="113468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edge of a variable cube is increasing at the rate of 3 cm/s. How fast is the volume of the cube increasing when the edge is 10 cm long?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the values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which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[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2)]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increasing function.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local maximum and local minimum values of the function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by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12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+ 12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the absolute maximum and minimum values of a function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by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15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+ 36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+1 on the interval [1, 5].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2015836" y="1977735"/>
            <a:ext cx="47507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-9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efe</a:t>
            </a:r>
            <a:r>
              <a:rPr kumimoji="0" lang="en-US" sz="4400" b="0" i="0" u="none" strike="noStrike" kern="0" cap="none" spc="-7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en</a:t>
            </a:r>
            <a:r>
              <a:rPr kumimoji="0" lang="en-US" sz="4400" b="0" i="0" u="none" strike="noStrike" kern="0" cap="none" spc="-3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es</a:t>
            </a:r>
            <a:endParaRPr kumimoji="0" lang="en-US" sz="44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8496" y="3051955"/>
            <a:ext cx="11770875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https://d2cyt36b7wnvt9.cloudfront.net/exams/wp-content/uploads/2019/12/06154049/Maths_Ch-062.pdf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https://www.teachoo.com/subjects/cbse-maths/class-12th/ch6-12th-application-of-derivatives/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https://www.selfstudys.com/books/ncert-notes/english/class-12th/maths/chapter-6-application-of-derivative/41308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https://www.slideshare.net/iramkhan66/applications-of-derivatives-56443012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https://www.powershow.com/viewfl/1d5102-ZDc1Z/Application_of_Derivatives_powerpoint_ppt_presentation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85408" y="978721"/>
            <a:ext cx="6109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Applications of Derivatives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2973" y="2433448"/>
            <a:ext cx="541366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RATE OF CHANGE OF QUANTITIES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Picture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78" y="3279269"/>
            <a:ext cx="10094095" cy="1084913"/>
          </a:xfrm>
          <a:prstGeom prst="rect">
            <a:avLst/>
          </a:prstGeom>
        </p:spPr>
      </p:pic>
      <p:pic>
        <p:nvPicPr>
          <p:cNvPr id="15" name="Picture 14" descr="Picture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03" y="4490424"/>
            <a:ext cx="9452606" cy="761649"/>
          </a:xfrm>
          <a:prstGeom prst="rect">
            <a:avLst/>
          </a:prstGeom>
        </p:spPr>
      </p:pic>
      <p:pic>
        <p:nvPicPr>
          <p:cNvPr id="16" name="Picture 15" descr="Picture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017" y="5509590"/>
            <a:ext cx="9217092" cy="1471983"/>
          </a:xfrm>
          <a:prstGeom prst="rect">
            <a:avLst/>
          </a:prstGeom>
        </p:spPr>
      </p:pic>
      <p:pic>
        <p:nvPicPr>
          <p:cNvPr id="17" name="Picture 16" descr="Picture6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075" y="7170726"/>
            <a:ext cx="9722094" cy="87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93999" y="1789211"/>
            <a:ext cx="6579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Increasing and Decreasing Functions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5369" y="2599703"/>
            <a:ext cx="433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Strictly Increasing Function:</a:t>
            </a:r>
            <a:endParaRPr lang="en-IN" sz="2400" b="1" dirty="0"/>
          </a:p>
        </p:txBody>
      </p:sp>
      <p:pic>
        <p:nvPicPr>
          <p:cNvPr id="10" name="Picture 9" descr="Picture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74" y="3046249"/>
            <a:ext cx="8161870" cy="1243481"/>
          </a:xfrm>
          <a:prstGeom prst="rect">
            <a:avLst/>
          </a:prstGeom>
        </p:spPr>
      </p:pic>
      <p:pic>
        <p:nvPicPr>
          <p:cNvPr id="11" name="Picture 10" descr="Picture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59" y="4272376"/>
            <a:ext cx="7406028" cy="12434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0102" y="5800103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Strictly Decreasing Function:</a:t>
            </a:r>
            <a:endParaRPr lang="en-IN" sz="2400" b="1" dirty="0"/>
          </a:p>
        </p:txBody>
      </p:sp>
      <p:pic>
        <p:nvPicPr>
          <p:cNvPr id="13" name="Picture 12" descr="Picture6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574" y="6163522"/>
            <a:ext cx="8161870" cy="1243481"/>
          </a:xfrm>
          <a:prstGeom prst="rect">
            <a:avLst/>
          </a:prstGeom>
        </p:spPr>
      </p:pic>
      <p:pic>
        <p:nvPicPr>
          <p:cNvPr id="15" name="Picture 14" descr="Picture6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077" y="7451995"/>
            <a:ext cx="7406028" cy="12434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BFD932-3922-4D6A-BAA7-99F4D736C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236" y="3621906"/>
            <a:ext cx="8001000" cy="377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17630775" y="2476500"/>
            <a:ext cx="47700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688194" y="2038595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Theorem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Picture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81" y="3168827"/>
            <a:ext cx="8698274" cy="369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5427035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957970" y="1664521"/>
            <a:ext cx="818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Derivative Test for Local Maxima and Minima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9" y="2393604"/>
            <a:ext cx="1109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be a function defined on an open interval I. Let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be continuous at a critical point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I. Then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changes sign from positive to negative as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increases through c,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	 i.e., 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&gt; 0 at every point sufficiently close to 	and to the left of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&lt; 0 at every point  sufficiently  close to and to the right of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a point of </a:t>
            </a:r>
            <a:r>
              <a:rPr lang="en-I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maxima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4473" y="6394139"/>
            <a:ext cx="11409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(ii) 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changes sign from negative to positive as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increases through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	i.e., 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&lt; 0 at every point sufficiently close to and to the left of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&gt; 0 at every point sufficiently  close to and to the right of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a point of  </a:t>
            </a:r>
            <a:r>
              <a:rPr lang="en-I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minima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26326" y="1931732"/>
            <a:ext cx="11596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(iii) If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does not change sign as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increases through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neither a point of local maxima nor a point of local minima. In fact, such a point is called  </a:t>
            </a:r>
            <a:r>
              <a:rPr lang="en-I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 of inflection</a:t>
            </a:r>
            <a:endParaRPr lang="en-I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7054" y="4128654"/>
            <a:ext cx="1119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Second Derivative Test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7055" y="4814454"/>
            <a:ext cx="1220585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be a function defined on an interval I and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∈ I. Let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be twice differentiable at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. Then</a:t>
            </a:r>
          </a:p>
          <a:p>
            <a:pPr algn="just">
              <a:lnSpc>
                <a:spcPct val="150000"/>
              </a:lnSpc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is a point of local maxima if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″(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) &lt; 0</a:t>
            </a:r>
          </a:p>
          <a:p>
            <a:pPr algn="just">
              <a:lnSpc>
                <a:spcPct val="150000"/>
              </a:lnSpc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   The value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) is local maximum value of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is a point of local minima if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″(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) &gt; 0</a:t>
            </a:r>
          </a:p>
          <a:p>
            <a:pPr algn="just">
              <a:lnSpc>
                <a:spcPct val="150000"/>
              </a:lnSpc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     In this case,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) is local minimum value of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(iii) The test fails if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′(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) = 0 and 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″(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) 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 flipH="1">
            <a:off x="17128350" y="1936063"/>
            <a:ext cx="66600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631402" y="2080157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Corollary</a:t>
            </a:r>
            <a:endParaRPr lang="en-IN" sz="2800" b="1" dirty="0"/>
          </a:p>
        </p:txBody>
      </p:sp>
      <p:pic>
        <p:nvPicPr>
          <p:cNvPr id="10" name="Picture 9" descr="Picture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52" y="2822221"/>
            <a:ext cx="8592959" cy="5033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2240859" y="1337350"/>
            <a:ext cx="700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082488" y="1830776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TANGENTS AND NORMALS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7774" y="2745176"/>
            <a:ext cx="3889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/>
              <a:t>Slopes of Tangent and Normal</a:t>
            </a:r>
            <a:endParaRPr lang="en-IN" sz="2000" b="1" dirty="0"/>
          </a:p>
        </p:txBody>
      </p:sp>
      <p:pic>
        <p:nvPicPr>
          <p:cNvPr id="12" name="Picture 11" descr="Picture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07" y="3278240"/>
            <a:ext cx="7857095" cy="28161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97747" y="6423558"/>
            <a:ext cx="1526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/>
              <a:t>Note:</a:t>
            </a:r>
            <a:endParaRPr lang="en-IN" sz="2000" b="1" dirty="0"/>
          </a:p>
        </p:txBody>
      </p:sp>
      <p:pic>
        <p:nvPicPr>
          <p:cNvPr id="17" name="Picture 16" descr="Picture6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601" y="6921935"/>
            <a:ext cx="7631562" cy="1597020"/>
          </a:xfrm>
          <a:prstGeom prst="rect">
            <a:avLst/>
          </a:prstGeom>
        </p:spPr>
      </p:pic>
      <p:pic>
        <p:nvPicPr>
          <p:cNvPr id="18" name="Picture 3" descr="C:\Users\user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070" y="6560126"/>
            <a:ext cx="3807720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7373598" y="28384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APPLICATION OF DERIVATIVES/041 MATHEMATHICS/MADHANKUMAR A /MATHS/SNS ACADEMY</a:t>
            </a:r>
            <a:endParaRPr/>
          </a:p>
        </p:txBody>
      </p:sp>
      <p:pic>
        <p:nvPicPr>
          <p:cNvPr id="10" name="Picture 9" descr="Picture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10" y="1813265"/>
            <a:ext cx="7631562" cy="2919743"/>
          </a:xfrm>
          <a:prstGeom prst="rect">
            <a:avLst/>
          </a:prstGeom>
        </p:spPr>
      </p:pic>
      <p:pic>
        <p:nvPicPr>
          <p:cNvPr id="11" name="Picture 4" descr="C:\Users\user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98" y="1302326"/>
            <a:ext cx="3666833" cy="31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51811" y="4906485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 smtClean="0"/>
              <a:t>Slope of the Normal:</a:t>
            </a:r>
            <a:endParaRPr lang="en-IN" sz="2400" b="1" u="sng" dirty="0"/>
          </a:p>
        </p:txBody>
      </p:sp>
      <p:pic>
        <p:nvPicPr>
          <p:cNvPr id="16" name="Picture 15" descr="Picture7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174" y="5480770"/>
            <a:ext cx="8161870" cy="1237386"/>
          </a:xfrm>
          <a:prstGeom prst="rect">
            <a:avLst/>
          </a:prstGeom>
        </p:spPr>
      </p:pic>
      <p:pic>
        <p:nvPicPr>
          <p:cNvPr id="17" name="Picture 16" descr="Picture7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189" y="6911116"/>
            <a:ext cx="4279039" cy="128615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18618" y="5070764"/>
            <a:ext cx="5619750" cy="409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645</Words>
  <Application>Microsoft Office PowerPoint</Application>
  <PresentationFormat>Custom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Wingdings</vt:lpstr>
      <vt:lpstr>Cambria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C.BHARATHIRA</dc:creator>
  <cp:lastModifiedBy>C.BHARATHIRAJA</cp:lastModifiedBy>
  <cp:revision>6</cp:revision>
  <dcterms:modified xsi:type="dcterms:W3CDTF">2023-05-18T06:30:24Z</dcterms:modified>
</cp:coreProperties>
</file>